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73" r:id="rId3"/>
    <p:sldId id="274" r:id="rId5"/>
    <p:sldId id="257" r:id="rId6"/>
    <p:sldId id="303" r:id="rId7"/>
    <p:sldId id="304" r:id="rId8"/>
    <p:sldId id="259" r:id="rId9"/>
    <p:sldId id="283" r:id="rId10"/>
    <p:sldId id="277" r:id="rId11"/>
    <p:sldId id="305" r:id="rId12"/>
    <p:sldId id="306" r:id="rId13"/>
    <p:sldId id="307" r:id="rId14"/>
    <p:sldId id="309" r:id="rId15"/>
    <p:sldId id="343" r:id="rId16"/>
    <p:sldId id="345" r:id="rId17"/>
    <p:sldId id="310" r:id="rId18"/>
    <p:sldId id="344" r:id="rId19"/>
    <p:sldId id="300" r:id="rId20"/>
    <p:sldId id="342" r:id="rId21"/>
  </p:sldIdLst>
  <p:sldSz cx="12192000" cy="6858000"/>
  <p:notesSz cx="7103745" cy="10234295"/>
  <p:embeddedFontLst>
    <p:embeddedFont>
      <p:font typeface="微软雅黑" panose="020B0503020204020204" charset="-122"/>
      <p:regular r:id="rId27"/>
    </p:embeddedFont>
    <p:embeddedFont>
      <p:font typeface="方正楷体_GB2312" panose="02000000000000000000" charset="-122"/>
      <p:regular r:id="rId28"/>
    </p:embeddedFont>
    <p:embeddedFont>
      <p:font typeface="Microsoft YaHei UI" panose="020B0503020204020204" pitchFamily="34" charset="-122"/>
      <p:regular r:id="rId29"/>
    </p:embeddedFont>
    <p:embeddedFont>
      <p:font typeface="Calibri" panose="020F0502020204030204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0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28102628" name="hemin251251" initials="h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EFFF"/>
    <a:srgbClr val="FFFFFF"/>
    <a:srgbClr val="4B278B"/>
    <a:srgbClr val="4F278A"/>
    <a:srgbClr val="47278C"/>
    <a:srgbClr val="64B9C5"/>
    <a:srgbClr val="46268A"/>
    <a:srgbClr val="9A6BBB"/>
    <a:srgbClr val="8A4C97"/>
    <a:srgbClr val="7852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80" autoAdjust="0"/>
    <p:restoredTop sz="86374"/>
  </p:normalViewPr>
  <p:slideViewPr>
    <p:cSldViewPr snapToGrid="0" showGuides="1">
      <p:cViewPr varScale="1">
        <p:scale>
          <a:sx n="87" d="100"/>
          <a:sy n="87" d="100"/>
        </p:scale>
        <p:origin x="-1036" y="-68"/>
      </p:cViewPr>
      <p:guideLst>
        <p:guide orient="horz" pos="2160"/>
        <p:guide pos="40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46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9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9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tags" Target="../tags/tag3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tags" Target="../tags/tag3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0.png"/><Relationship Id="rId2" Type="http://schemas.openxmlformats.org/officeDocument/2006/relationships/image" Target="../media/image23.jpeg"/><Relationship Id="rId1" Type="http://schemas.openxmlformats.org/officeDocument/2006/relationships/tags" Target="../tags/tag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0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tags" Target="../tags/tag4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2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tags" Target="../tags/tag2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29.xml"/><Relationship Id="rId2" Type="http://schemas.openxmlformats.org/officeDocument/2006/relationships/image" Target="../media/image13.png"/><Relationship Id="rId1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3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microsoft.com/office/2007/relationships/media" Target="../media/media2.mp4"/><Relationship Id="rId3" Type="http://schemas.openxmlformats.org/officeDocument/2006/relationships/video" Target="../media/media2.mp4"/><Relationship Id="rId2" Type="http://schemas.openxmlformats.org/officeDocument/2006/relationships/tags" Target="../tags/tag34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69215" y="2560955"/>
            <a:ext cx="6962140" cy="2658745"/>
          </a:xfrm>
          <a:prstGeom prst="roundRect">
            <a:avLst/>
          </a:prstGeo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en-US" sz="22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本</a:t>
            </a:r>
            <a:r>
              <a:rPr lang="zh-CN" sz="22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课中</a:t>
            </a:r>
            <a:r>
              <a:rPr altLang="en-US" sz="22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你将学习：</a:t>
            </a:r>
            <a:endParaRPr lang="en-US" altLang="en-US" sz="22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en-US" sz="22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 </a:t>
            </a:r>
            <a:r>
              <a:rPr lang="zh-CN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开关量以什么形式存在</a:t>
            </a:r>
            <a:endParaRPr lang="zh-CN" altLang="en-US" sz="22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altLang="zh-CN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开关量怎样参与控制过程</a:t>
            </a:r>
            <a:endParaRPr lang="zh-CN" altLang="en-US" sz="22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altLang="zh-CN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如何通过</a:t>
            </a:r>
            <a:r>
              <a:rPr lang="en-US" altLang="zh-CN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运算让开关量参与过程控制</a:t>
            </a:r>
            <a:endParaRPr lang="zh-CN" altLang="en-US" sz="22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2</a:t>
            </a:r>
            <a:r>
              <a:rPr lang="zh-CN" altLang="en-US" dirty="0"/>
              <a:t>课</a:t>
            </a:r>
            <a:r>
              <a:rPr lang="en-US" altLang="zh-CN" dirty="0"/>
              <a:t> </a:t>
            </a:r>
            <a:r>
              <a:rPr altLang="en-US" dirty="0">
                <a:solidFill>
                  <a:schemeClr val="bg1"/>
                </a:solidFill>
                <a:sym typeface="+mn-ea"/>
              </a:rPr>
              <a:t>开关量与</a:t>
            </a:r>
            <a:r>
              <a:rPr lang="en-US" altLang="zh-CN" dirty="0">
                <a:solidFill>
                  <a:schemeClr val="bg1"/>
                </a:solidFill>
                <a:sym typeface="+mn-ea"/>
              </a:rPr>
              <a:t>“</a:t>
            </a:r>
            <a:r>
              <a:rPr lang="zh-CN" altLang="en-US" dirty="0">
                <a:solidFill>
                  <a:schemeClr val="bg1"/>
                </a:solidFill>
                <a:sym typeface="+mn-ea"/>
              </a:rPr>
              <a:t>或</a:t>
            </a:r>
            <a:r>
              <a:rPr lang="en-US" altLang="zh-CN" dirty="0">
                <a:solidFill>
                  <a:schemeClr val="bg1"/>
                </a:solidFill>
                <a:sym typeface="+mn-ea"/>
              </a:rPr>
              <a:t>”</a:t>
            </a:r>
            <a:r>
              <a:rPr lang="zh-CN" altLang="en-US" dirty="0">
                <a:solidFill>
                  <a:schemeClr val="bg1"/>
                </a:solidFill>
                <a:sym typeface="+mn-ea"/>
              </a:rPr>
              <a:t>运算</a:t>
            </a:r>
            <a:endParaRPr lang="zh-CN" altLang="en-US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7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11333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标题 9"/>
          <p:cNvSpPr>
            <a:spLocks noGrp="1"/>
          </p:cNvSpPr>
          <p:nvPr/>
        </p:nvSpPr>
        <p:spPr>
          <a:xfrm>
            <a:off x="1470025" y="177165"/>
            <a:ext cx="9626600" cy="54483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altLang="en-US" sz="2800" dirty="0">
                <a:sym typeface="+mn-ea"/>
              </a:rPr>
              <a:t>开关量的应用</a:t>
            </a:r>
            <a:endParaRPr lang="zh-CN" altLang="en-US" sz="2800" dirty="0"/>
          </a:p>
        </p:txBody>
      </p:sp>
      <p:grpSp>
        <p:nvGrpSpPr>
          <p:cNvPr id="33" name="组合 33"/>
          <p:cNvGrpSpPr/>
          <p:nvPr/>
        </p:nvGrpSpPr>
        <p:grpSpPr>
          <a:xfrm>
            <a:off x="3490595" y="1417320"/>
            <a:ext cx="2811145" cy="4065270"/>
            <a:chOff x="2660" y="385932"/>
            <a:chExt cx="3609" cy="5285"/>
          </a:xfrm>
        </p:grpSpPr>
        <p:grpSp>
          <p:nvGrpSpPr>
            <p:cNvPr id="34" name="组合 65"/>
            <p:cNvGrpSpPr/>
            <p:nvPr/>
          </p:nvGrpSpPr>
          <p:grpSpPr>
            <a:xfrm>
              <a:off x="2660" y="385932"/>
              <a:ext cx="3609" cy="5285"/>
              <a:chOff x="2660" y="385932"/>
              <a:chExt cx="3609" cy="5285"/>
            </a:xfrm>
          </p:grpSpPr>
          <p:grpSp>
            <p:nvGrpSpPr>
              <p:cNvPr id="35" name="组合 63"/>
              <p:cNvGrpSpPr/>
              <p:nvPr/>
            </p:nvGrpSpPr>
            <p:grpSpPr>
              <a:xfrm>
                <a:off x="2660" y="385932"/>
                <a:ext cx="3609" cy="4503"/>
                <a:chOff x="2579" y="385655"/>
                <a:chExt cx="3609" cy="4503"/>
              </a:xfrm>
            </p:grpSpPr>
            <p:sp>
              <p:nvSpPr>
                <p:cNvPr id="38" name="流程图: 准备 56"/>
                <p:cNvSpPr/>
                <p:nvPr/>
              </p:nvSpPr>
              <p:spPr>
                <a:xfrm>
                  <a:off x="3189" y="385655"/>
                  <a:ext cx="2388" cy="590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r>
                    <a:rPr lang="en-US" altLang="zh-CN" sz="1050" kern="100">
                      <a:solidFill>
                        <a:srgbClr val="000000"/>
                      </a:solidFill>
                      <a:effectLst>
                        <a:glow>
                          <a:srgbClr val="000000"/>
                        </a:glow>
                        <a:outerShdw blurRad="38100" dist="19050" dir="2700000" algn="tl">
                          <a:srgbClr val="000000">
                            <a:alpha val="40000"/>
                          </a:srgbClr>
                        </a:outerShdw>
                        <a:reflection stA="0" endPos="0" fadeDir="0" sx="0" sy="0"/>
                      </a:effectLst>
                      <a:latin typeface="Calibri" panose="020F0502020204030204"/>
                      <a:ea typeface="宋体" panose="02010600030101010101" pitchFamily="2" charset="-122"/>
                      <a:cs typeface="Times New Roman" panose="02020603050405020304"/>
                      <a:sym typeface="Times New Roman" panose="02020603050405020304"/>
                    </a:rPr>
                    <a:t>P键被按下</a:t>
                  </a:r>
                  <a:endParaRPr lang="en-US" altLang="zh-CN" sz="1050" kern="100">
                    <a:solidFill>
                      <a:srgbClr val="000000"/>
                    </a:solidFill>
                    <a:effectLst>
                      <a:glow>
                        <a:srgbClr val="000000"/>
                      </a:glow>
                      <a:outerShdw blurRad="38100" dist="19050" dir="2700000" algn="tl">
                        <a:srgbClr val="000000">
                          <a:alpha val="40000"/>
                        </a:srgbClr>
                      </a:outerShdw>
                      <a:reflection stA="0" endPos="0" fadeDir="0" sx="0" sy="0"/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  <a:sym typeface="Times New Roman" panose="02020603050405020304"/>
                  </a:endParaRPr>
                </a:p>
              </p:txBody>
            </p:sp>
            <p:sp>
              <p:nvSpPr>
                <p:cNvPr id="66" name="流程图: 过程 57"/>
                <p:cNvSpPr/>
                <p:nvPr/>
              </p:nvSpPr>
              <p:spPr>
                <a:xfrm>
                  <a:off x="2579" y="386442"/>
                  <a:ext cx="3609" cy="461"/>
                </a:xfrm>
                <a:prstGeom prst="flowChartProcess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r>
                    <a:rPr lang="en-US" altLang="zh-CN" sz="1050" kern="100">
                      <a:solidFill>
                        <a:srgbClr val="000000"/>
                      </a:solidFill>
                      <a:effectLst>
                        <a:glow>
                          <a:srgbClr val="000000"/>
                        </a:glow>
                        <a:outerShdw blurRad="38100" dist="19050" dir="2700000" algn="tl">
                          <a:srgbClr val="000000">
                            <a:alpha val="40000"/>
                          </a:srgbClr>
                        </a:outerShdw>
                        <a:reflection stA="0" endPos="0" fadeDir="0" sx="0" sy="0"/>
                      </a:effectLst>
                      <a:latin typeface="Calibri" panose="020F0502020204030204"/>
                      <a:ea typeface="宋体" panose="02010600030101010101" pitchFamily="2" charset="-122"/>
                      <a:cs typeface="Times New Roman" panose="02020603050405020304"/>
                      <a:sym typeface="Times New Roman" panose="02020603050405020304"/>
                    </a:rPr>
                    <a:t>0号RGB灯点亮并等待0.5秒</a:t>
                  </a:r>
                  <a:endParaRPr lang="en-US" altLang="zh-CN" sz="1050" kern="100">
                    <a:solidFill>
                      <a:srgbClr val="000000"/>
                    </a:solidFill>
                    <a:effectLst>
                      <a:glow>
                        <a:srgbClr val="000000"/>
                      </a:glow>
                      <a:outerShdw blurRad="38100" dist="19050" dir="2700000" algn="tl">
                        <a:srgbClr val="000000">
                          <a:alpha val="40000"/>
                        </a:srgbClr>
                      </a:outerShdw>
                      <a:reflection stA="0" endPos="0" fadeDir="0" sx="0" sy="0"/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  <a:sym typeface="Times New Roman" panose="02020603050405020304"/>
                  </a:endParaRPr>
                </a:p>
              </p:txBody>
            </p:sp>
            <p:sp>
              <p:nvSpPr>
                <p:cNvPr id="67" name="流程图: 过程 58"/>
                <p:cNvSpPr/>
                <p:nvPr/>
              </p:nvSpPr>
              <p:spPr>
                <a:xfrm>
                  <a:off x="2579" y="387093"/>
                  <a:ext cx="3609" cy="461"/>
                </a:xfrm>
                <a:prstGeom prst="flowChartProcess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just"/>
                  <a:r>
                    <a:rPr lang="en-US" altLang="zh-CN" sz="1050" kern="100">
                      <a:latin typeface="Calibri" panose="020F0502020204030204"/>
                      <a:ea typeface="宋体" panose="02010600030101010101" pitchFamily="2" charset="-122"/>
                      <a:cs typeface="Times New Roman" panose="02020603050405020304"/>
                      <a:sym typeface="Times New Roman" panose="02020603050405020304"/>
                    </a:rPr>
                    <a:t> </a:t>
                  </a:r>
                  <a:endParaRPr lang="en-US" altLang="zh-CN" sz="1050" kern="100"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  <a:sym typeface="Times New Roman" panose="02020603050405020304"/>
                  </a:endParaRPr>
                </a:p>
              </p:txBody>
            </p:sp>
            <p:sp>
              <p:nvSpPr>
                <p:cNvPr id="68" name="流程图: 过程 59"/>
                <p:cNvSpPr/>
                <p:nvPr/>
              </p:nvSpPr>
              <p:spPr>
                <a:xfrm>
                  <a:off x="2579" y="387744"/>
                  <a:ext cx="3609" cy="461"/>
                </a:xfrm>
                <a:prstGeom prst="flowChartProcess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just"/>
                  <a:r>
                    <a:rPr lang="en-US" altLang="zh-CN" sz="1050" kern="100">
                      <a:latin typeface="Calibri" panose="020F0502020204030204"/>
                      <a:ea typeface="宋体" panose="02010600030101010101" pitchFamily="2" charset="-122"/>
                      <a:cs typeface="Times New Roman" panose="02020603050405020304"/>
                      <a:sym typeface="Times New Roman" panose="02020603050405020304"/>
                    </a:rPr>
                    <a:t> </a:t>
                  </a:r>
                  <a:endParaRPr lang="en-US" altLang="zh-CN" sz="1050" kern="100"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  <a:sym typeface="Times New Roman" panose="02020603050405020304"/>
                  </a:endParaRPr>
                </a:p>
              </p:txBody>
            </p:sp>
            <p:sp>
              <p:nvSpPr>
                <p:cNvPr id="79" name="流程图: 过程 60"/>
                <p:cNvSpPr/>
                <p:nvPr/>
              </p:nvSpPr>
              <p:spPr>
                <a:xfrm>
                  <a:off x="2579" y="388395"/>
                  <a:ext cx="3609" cy="461"/>
                </a:xfrm>
                <a:prstGeom prst="flowChartProcess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just"/>
                  <a:r>
                    <a:rPr lang="en-US" altLang="zh-CN" sz="1050" kern="100">
                      <a:latin typeface="Calibri" panose="020F0502020204030204"/>
                      <a:ea typeface="宋体" panose="02010600030101010101" pitchFamily="2" charset="-122"/>
                      <a:cs typeface="Times New Roman" panose="02020603050405020304"/>
                      <a:sym typeface="Times New Roman" panose="02020603050405020304"/>
                    </a:rPr>
                    <a:t> </a:t>
                  </a:r>
                  <a:endParaRPr lang="en-US" altLang="zh-CN" sz="1050" kern="100"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  <a:sym typeface="Times New Roman" panose="02020603050405020304"/>
                  </a:endParaRPr>
                </a:p>
              </p:txBody>
            </p:sp>
            <p:sp>
              <p:nvSpPr>
                <p:cNvPr id="83" name="流程图: 过程 61"/>
                <p:cNvSpPr/>
                <p:nvPr/>
              </p:nvSpPr>
              <p:spPr>
                <a:xfrm>
                  <a:off x="2579" y="389046"/>
                  <a:ext cx="3609" cy="461"/>
                </a:xfrm>
                <a:prstGeom prst="flowChartProcess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just"/>
                  <a:r>
                    <a:rPr lang="en-US" altLang="zh-CN" sz="1050" kern="100">
                      <a:latin typeface="Calibri" panose="020F0502020204030204"/>
                      <a:ea typeface="宋体" panose="02010600030101010101" pitchFamily="2" charset="-122"/>
                      <a:cs typeface="Times New Roman" panose="02020603050405020304"/>
                      <a:sym typeface="Times New Roman" panose="02020603050405020304"/>
                    </a:rPr>
                    <a:t> </a:t>
                  </a:r>
                  <a:endParaRPr lang="en-US" altLang="zh-CN" sz="1050" kern="100"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  <a:sym typeface="Times New Roman" panose="02020603050405020304"/>
                  </a:endParaRPr>
                </a:p>
              </p:txBody>
            </p:sp>
            <p:sp>
              <p:nvSpPr>
                <p:cNvPr id="84" name="流程图: 过程 62"/>
                <p:cNvSpPr/>
                <p:nvPr/>
              </p:nvSpPr>
              <p:spPr>
                <a:xfrm>
                  <a:off x="2579" y="389697"/>
                  <a:ext cx="3609" cy="461"/>
                </a:xfrm>
                <a:prstGeom prst="flowChartProcess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just"/>
                  <a:r>
                    <a:rPr lang="en-US" altLang="zh-CN" sz="1050" kern="100">
                      <a:latin typeface="Calibri" panose="020F0502020204030204"/>
                      <a:ea typeface="宋体" panose="02010600030101010101" pitchFamily="2" charset="-122"/>
                      <a:cs typeface="Times New Roman" panose="02020603050405020304"/>
                      <a:sym typeface="Times New Roman" panose="02020603050405020304"/>
                    </a:rPr>
                    <a:t> </a:t>
                  </a:r>
                  <a:endParaRPr lang="en-US" altLang="zh-CN" sz="1050" kern="100"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  <a:sym typeface="Times New Roman" panose="02020603050405020304"/>
                  </a:endParaRPr>
                </a:p>
              </p:txBody>
            </p:sp>
          </p:grpSp>
          <p:sp>
            <p:nvSpPr>
              <p:cNvPr id="85" name="流程图: 终止 64"/>
              <p:cNvSpPr/>
              <p:nvPr/>
            </p:nvSpPr>
            <p:spPr>
              <a:xfrm>
                <a:off x="3496" y="390625"/>
                <a:ext cx="1937" cy="592"/>
              </a:xfrm>
              <a:prstGeom prst="flowChartTerminator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r>
                  <a:rPr lang="en-US" altLang="zh-CN" sz="1050" kern="100">
                    <a:solidFill>
                      <a:srgbClr val="000000"/>
                    </a:solidFill>
                    <a:effectLst>
                      <a:glow>
                        <a:srgbClr val="000000"/>
                      </a:glow>
                      <a:outerShdw blurRad="38100" dist="19050" dir="2700000" algn="tl">
                        <a:srgbClr val="000000">
                          <a:alpha val="40000"/>
                        </a:srgbClr>
                      </a:outerShdw>
                      <a:reflection stA="0" endPos="0" fadeDir="0" sx="0" sy="0"/>
                    </a:effectLst>
                    <a:latin typeface="Calibri" panose="020F0502020204030204"/>
                    <a:ea typeface="宋体" panose="02010600030101010101" pitchFamily="2" charset="-122"/>
                    <a:cs typeface="Times New Roman" panose="02020603050405020304"/>
                    <a:sym typeface="Times New Roman" panose="02020603050405020304"/>
                  </a:rPr>
                  <a:t>停止</a:t>
                </a:r>
                <a:endParaRPr lang="en-US" altLang="zh-CN" sz="1050" kern="100">
                  <a:solidFill>
                    <a:srgbClr val="000000"/>
                  </a:solidFill>
                  <a:effectLst>
                    <a:glow>
                      <a:srgbClr val="000000"/>
                    </a:glow>
                    <a:outerShdw blurRad="38100" dist="19050" dir="2700000" algn="tl">
                      <a:srgbClr val="000000">
                        <a:alpha val="40000"/>
                      </a:srgbClr>
                    </a:outerShdw>
                    <a:reflection stA="0" endPos="0" fadeDir="0" sx="0" sy="0"/>
                  </a:effectLst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endParaRPr>
              </a:p>
            </p:txBody>
          </p:sp>
        </p:grpSp>
        <p:cxnSp>
          <p:nvCxnSpPr>
            <p:cNvPr id="86" name="直接箭头连接符 69"/>
            <p:cNvCxnSpPr/>
            <p:nvPr/>
          </p:nvCxnSpPr>
          <p:spPr>
            <a:xfrm>
              <a:off x="4447" y="386529"/>
              <a:ext cx="1" cy="19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87" name="直接箭头连接符 70"/>
            <p:cNvCxnSpPr/>
            <p:nvPr/>
          </p:nvCxnSpPr>
          <p:spPr>
            <a:xfrm>
              <a:off x="4447" y="387221"/>
              <a:ext cx="1" cy="19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88" name="直接箭头连接符 71"/>
            <p:cNvCxnSpPr/>
            <p:nvPr/>
          </p:nvCxnSpPr>
          <p:spPr>
            <a:xfrm>
              <a:off x="4447" y="387879"/>
              <a:ext cx="1" cy="19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89" name="直接箭头连接符 72"/>
            <p:cNvCxnSpPr/>
            <p:nvPr/>
          </p:nvCxnSpPr>
          <p:spPr>
            <a:xfrm>
              <a:off x="4447" y="388502"/>
              <a:ext cx="1" cy="19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0" name="直接箭头连接符 73"/>
            <p:cNvCxnSpPr/>
            <p:nvPr/>
          </p:nvCxnSpPr>
          <p:spPr>
            <a:xfrm>
              <a:off x="4447" y="389171"/>
              <a:ext cx="1" cy="19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1" name="直接箭头连接符 74"/>
            <p:cNvCxnSpPr/>
            <p:nvPr/>
          </p:nvCxnSpPr>
          <p:spPr>
            <a:xfrm>
              <a:off x="4447" y="389806"/>
              <a:ext cx="1" cy="19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2" name="直接箭头连接符 75"/>
            <p:cNvCxnSpPr/>
            <p:nvPr/>
          </p:nvCxnSpPr>
          <p:spPr>
            <a:xfrm>
              <a:off x="4447" y="390452"/>
              <a:ext cx="1" cy="19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pic>
        <p:nvPicPr>
          <p:cNvPr id="10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1538" y="1156653"/>
            <a:ext cx="2486025" cy="454469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888365" y="1017905"/>
            <a:ext cx="42525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流水灯灯效触发条件及实现原理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590" y="3044825"/>
            <a:ext cx="2190750" cy="28276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en-US" altLang="zh-CN" sz="2800" dirty="0"/>
              <a:t>“</a:t>
            </a:r>
            <a:r>
              <a:rPr lang="zh-CN" altLang="en-US" sz="2800" dirty="0"/>
              <a:t>或</a:t>
            </a:r>
            <a:r>
              <a:rPr lang="en-US" altLang="zh-CN" sz="2800" dirty="0"/>
              <a:t>”</a:t>
            </a:r>
            <a:r>
              <a:rPr lang="zh-CN" altLang="en-US" sz="2800" dirty="0"/>
              <a:t>运算的应用</a:t>
            </a:r>
            <a:endParaRPr lang="zh-CN" altLang="en-US" sz="2800" dirty="0"/>
          </a:p>
        </p:txBody>
      </p:sp>
      <p:sp>
        <p:nvSpPr>
          <p:cNvPr id="8" name="圆角矩形标注 7"/>
          <p:cNvSpPr/>
          <p:nvPr/>
        </p:nvSpPr>
        <p:spPr>
          <a:xfrm>
            <a:off x="3196590" y="1499870"/>
            <a:ext cx="8375015" cy="1345565"/>
          </a:xfrm>
          <a:prstGeom prst="wedgeRoundRectCallout">
            <a:avLst>
              <a:gd name="adj1" fmla="val -51584"/>
              <a:gd name="adj2" fmla="val 11087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想为奶奶设计一款卧室双控灯，让奶奶既可以通过卧室门口的按键控制灯，也可以通过床头按键来控制，下面是我的程序，同学们有什么建议吗？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08" name="组合 108"/>
          <p:cNvGrpSpPr/>
          <p:nvPr/>
        </p:nvGrpSpPr>
        <p:grpSpPr>
          <a:xfrm>
            <a:off x="4842193" y="2922588"/>
            <a:ext cx="5083175" cy="2812415"/>
            <a:chOff x="2603" y="234300"/>
            <a:chExt cx="6098" cy="3120"/>
          </a:xfrm>
        </p:grpSpPr>
        <p:pic>
          <p:nvPicPr>
            <p:cNvPr id="59" name="图片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9FF">
                    <a:alpha val="100000"/>
                  </a:srgbClr>
                </a:clrFrom>
                <a:clrTo>
                  <a:srgbClr val="F6F9FF">
                    <a:alpha val="100000"/>
                    <a:alpha val="0"/>
                  </a:srgbClr>
                </a:clrTo>
              </a:clrChange>
            </a:blip>
            <a:srcRect r="65691" b="78324"/>
            <a:stretch>
              <a:fillRect/>
            </a:stretch>
          </p:blipFill>
          <p:spPr>
            <a:xfrm>
              <a:off x="2603" y="234300"/>
              <a:ext cx="2098" cy="7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7" name="图片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9FF">
                    <a:alpha val="100000"/>
                  </a:srgbClr>
                </a:clrFrom>
                <a:clrTo>
                  <a:srgbClr val="F6F9FF">
                    <a:alpha val="100000"/>
                    <a:alpha val="0"/>
                  </a:srgbClr>
                </a:clrTo>
              </a:clrChange>
            </a:blip>
            <a:srcRect t="27311" r="278"/>
            <a:stretch>
              <a:fillRect/>
            </a:stretch>
          </p:blipFill>
          <p:spPr>
            <a:xfrm>
              <a:off x="2603" y="234982"/>
              <a:ext cx="6098" cy="243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94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074" t="7758" r="23342" b="7488"/>
          <a:stretch>
            <a:fillRect/>
          </a:stretch>
        </p:blipFill>
        <p:spPr>
          <a:xfrm flipH="1">
            <a:off x="1470025" y="3243580"/>
            <a:ext cx="1851025" cy="27851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8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en-US" altLang="zh-CN" sz="2800" dirty="0"/>
              <a:t>“</a:t>
            </a:r>
            <a:r>
              <a:rPr lang="zh-CN" altLang="en-US" sz="2800" dirty="0"/>
              <a:t>或</a:t>
            </a:r>
            <a:r>
              <a:rPr lang="en-US" altLang="zh-CN" sz="2800" dirty="0"/>
              <a:t>”</a:t>
            </a:r>
            <a:r>
              <a:rPr lang="zh-CN" altLang="en-US" sz="2800" dirty="0"/>
              <a:t>运算的应用</a:t>
            </a:r>
            <a:endParaRPr lang="zh-CN" altLang="en-US" sz="2800" dirty="0"/>
          </a:p>
        </p:txBody>
      </p:sp>
      <p:pic>
        <p:nvPicPr>
          <p:cNvPr id="156" name="图片 156" descr="截图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530" y="1834515"/>
            <a:ext cx="7661275" cy="39084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590" y="3044825"/>
            <a:ext cx="2190750" cy="2827655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1332230" y="1662430"/>
            <a:ext cx="4443730" cy="1169035"/>
          </a:xfrm>
          <a:prstGeom prst="wedgeRoundRectCallout">
            <a:avLst>
              <a:gd name="adj1" fmla="val -49742"/>
              <a:gd name="adj2" fmla="val 7123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设计程序之前，最好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先画出算法流程图，梳理思路再编程。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8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en-US" altLang="zh-CN" sz="2800" dirty="0"/>
              <a:t>“</a:t>
            </a:r>
            <a:r>
              <a:rPr lang="zh-CN" altLang="en-US" sz="2800" dirty="0"/>
              <a:t>或</a:t>
            </a:r>
            <a:r>
              <a:rPr lang="en-US" altLang="zh-CN" sz="2800" dirty="0"/>
              <a:t>”</a:t>
            </a:r>
            <a:r>
              <a:rPr lang="zh-CN" altLang="en-US" sz="2800" dirty="0"/>
              <a:t>运算的应用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1950085" y="1285875"/>
            <a:ext cx="7446645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“或”运算是两个或两个以上的条件只要满足一个就可以的运算。其真值表如表 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2.2.4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6000" y="228060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en-US" altLang="zh-CN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2.2.4 “</a:t>
            </a: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或”运算真值表</a:t>
            </a:r>
            <a:endParaRPr lang="zh-CN" altLang="en-US" sz="16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2683510" y="2906395"/>
          <a:ext cx="6713220" cy="2073910"/>
        </p:xfrm>
        <a:graphic>
          <a:graphicData uri="http://schemas.openxmlformats.org/drawingml/2006/table">
            <a:tbl>
              <a:tblPr firstRow="1">
                <a:tableStyleId>{0660B408-B3CF-4A94-85FC-2B1E0A45F4A2}</a:tableStyleId>
              </a:tblPr>
              <a:tblGrid>
                <a:gridCol w="1023620"/>
                <a:gridCol w="1243965"/>
                <a:gridCol w="2141855"/>
                <a:gridCol w="2303780"/>
              </a:tblGrid>
              <a:tr h="560705"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条件1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条件2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“或”运算结果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“或”运算表达式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274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 or 1=1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8036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 or 0=1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973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 or 1=1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8036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 or 0=0</a:t>
                      </a:r>
                      <a:endParaRPr lang="zh-CN" altLang="en-US" sz="200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8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en-US" altLang="zh-CN" sz="2800" dirty="0"/>
              <a:t>“</a:t>
            </a:r>
            <a:r>
              <a:rPr lang="zh-CN" altLang="en-US" sz="2800" dirty="0"/>
              <a:t>或</a:t>
            </a:r>
            <a:r>
              <a:rPr lang="en-US" altLang="zh-CN" sz="2800" dirty="0"/>
              <a:t>”</a:t>
            </a:r>
            <a:r>
              <a:rPr lang="zh-CN" altLang="en-US" sz="2800" dirty="0"/>
              <a:t>运算的应用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470025" y="1448435"/>
            <a:ext cx="74295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尝试借助运算规则，请举例说明生活中的“或”运算。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0025" y="2183765"/>
            <a:ext cx="7268845" cy="553085"/>
          </a:xfrm>
          <a:prstGeom prst="rect">
            <a:avLst/>
          </a:prstGeom>
        </p:spPr>
        <p:txBody>
          <a:bodyPr wrap="square">
            <a:spAutoFit/>
          </a:bodyPr>
          <a:p>
            <a:pPr marL="711200"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Times New Roman" panose="02020603050405020304"/>
              <a:buAutoNum type="arabicPeriod"/>
              <a:tabLst>
                <a:tab pos="198120" algn="l"/>
              </a:tab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车库门用钥匙或遥控器都可以打开。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70025" y="2999740"/>
            <a:ext cx="821499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711200"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Times New Roman" panose="02020603050405020304"/>
              <a:buNone/>
              <a:tabLst>
                <a:tab pos="198120" algn="l"/>
              </a:tab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大商场中购物，手机支付、银行卡支付或现金支付都可以。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70025" y="3815715"/>
            <a:ext cx="798576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711200"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Times New Roman" panose="02020603050405020304"/>
              <a:buNone/>
              <a:tabLst>
                <a:tab pos="198120" algn="l"/>
              </a:tab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使用绑定的手机号或帐号都可以登录中小学智慧教育平台。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0">
            <a:srgbClr val="FFFFFF"/>
          </a:lnRef>
          <a:fillRef idx="1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阅读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P53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3" name="清华大学活动主题大标题"/>
          <p:cNvSpPr txBox="1"/>
          <p:nvPr>
            <p:custDataLst>
              <p:tags r:id="rId2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en-US" altLang="zh-CN" sz="2800" dirty="0"/>
              <a:t>“</a:t>
            </a:r>
            <a:r>
              <a:rPr lang="zh-CN" altLang="en-US" sz="2800" dirty="0"/>
              <a:t>或</a:t>
            </a:r>
            <a:r>
              <a:rPr lang="en-US" altLang="zh-CN" sz="2800" dirty="0"/>
              <a:t>”</a:t>
            </a:r>
            <a:r>
              <a:rPr lang="zh-CN" altLang="en-US" sz="2800" dirty="0"/>
              <a:t>运算的应用</a:t>
            </a:r>
            <a:endParaRPr lang="zh-CN" altLang="en-US" sz="2800" dirty="0"/>
          </a:p>
        </p:txBody>
      </p:sp>
      <p:grpSp>
        <p:nvGrpSpPr>
          <p:cNvPr id="16" name="组合 15"/>
          <p:cNvGrpSpPr/>
          <p:nvPr/>
        </p:nvGrpSpPr>
        <p:grpSpPr>
          <a:xfrm>
            <a:off x="879475" y="1794510"/>
            <a:ext cx="10073640" cy="2861310"/>
            <a:chOff x="1375" y="2122"/>
            <a:chExt cx="15864" cy="4506"/>
          </a:xfrm>
        </p:grpSpPr>
        <p:sp>
          <p:nvSpPr>
            <p:cNvPr id="15" name="文本框 14"/>
            <p:cNvSpPr txBox="1"/>
            <p:nvPr/>
          </p:nvSpPr>
          <p:spPr>
            <a:xfrm>
              <a:off x="1375" y="2122"/>
              <a:ext cx="15864" cy="450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小清利用以图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2.2.9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所示程序，实现了卧室双控灯的效果，但在实际模拟过程中，按下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键后时灵时不灵，设计思路没问题，那问题到底出在哪里？</a:t>
              </a:r>
              <a:endPara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同是对按键状态的侦测指令，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                 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和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                   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的区别在于：</a:t>
              </a:r>
              <a:endPara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</a:t>
              </a:r>
              <a:r>
                <a:rPr lang="en-US" altLang="zh-CN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曾经按下</a:t>
              </a:r>
              <a:r>
                <a:rPr lang="en-US" altLang="zh-CN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”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是按键完成了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下去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——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弹起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”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的整个过程，按键平面已经恢复至触发之前的状态。</a:t>
              </a:r>
              <a:endPara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r>
                <a:rPr lang="en-US" altLang="zh-CN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“</a:t>
              </a:r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已经按下</a:t>
              </a:r>
              <a:r>
                <a:rPr lang="en-US" altLang="zh-CN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”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是按键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正在按下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”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时，触点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正在接触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”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的瞬间，某一个按下按键的动作可能会发生一次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接触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”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，也可能发生多次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接触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”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，所以反馈的信息也是一次或多次，给人以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抖动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”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感觉。为避免这个问题，我们可以加上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等待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0.1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秒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”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进行软件防抖。</a:t>
              </a:r>
              <a:endPara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4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52" y="3215"/>
              <a:ext cx="2551" cy="3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08" y="3215"/>
              <a:ext cx="2670" cy="39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>
            <a:off x="4119880" y="5621655"/>
            <a:ext cx="42164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2.2.10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防抖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处理语句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0" name="图片 1"/>
          <p:cNvPicPr>
            <a:picLocks noChangeAspect="1"/>
          </p:cNvPicPr>
          <p:nvPr/>
        </p:nvPicPr>
        <p:blipFill>
          <a:blip r:embed="rId5"/>
          <a:srcRect t="6849"/>
          <a:stretch>
            <a:fillRect/>
          </a:stretch>
        </p:blipFill>
        <p:spPr>
          <a:xfrm>
            <a:off x="3840798" y="4400550"/>
            <a:ext cx="4215765" cy="104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010" y="1739900"/>
            <a:ext cx="11156315" cy="105156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试分别用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防抖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方式或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曾经按下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的方式，实现按下按键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或按键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B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时，开关灯切换的效果，并进行验证。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P53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3" name="清华大学活动主题大标题"/>
          <p:cNvSpPr txBox="1"/>
          <p:nvPr>
            <p:custDataLst>
              <p:tags r:id="rId2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en-US" altLang="zh-CN" sz="2800" dirty="0"/>
              <a:t>“</a:t>
            </a:r>
            <a:r>
              <a:rPr lang="zh-CN" altLang="en-US" sz="2800" dirty="0"/>
              <a:t>或</a:t>
            </a:r>
            <a:r>
              <a:rPr lang="en-US" altLang="zh-CN" sz="2800" dirty="0"/>
              <a:t>”</a:t>
            </a:r>
            <a:r>
              <a:rPr lang="zh-CN" altLang="en-US" sz="2800" dirty="0"/>
              <a:t>运算的应用</a:t>
            </a:r>
            <a:endParaRPr lang="zh-CN" altLang="en-US" sz="2800" dirty="0"/>
          </a:p>
        </p:txBody>
      </p:sp>
      <p:pic>
        <p:nvPicPr>
          <p:cNvPr id="27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6F9FF">
                  <a:alpha val="100000"/>
                </a:srgbClr>
              </a:clrFrom>
              <a:clrTo>
                <a:srgbClr val="F6F9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1495" y="2959418"/>
            <a:ext cx="2721610" cy="287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6F9FF">
                  <a:alpha val="100000"/>
                </a:srgbClr>
              </a:clrFrom>
              <a:clrTo>
                <a:srgbClr val="F6F9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0810" y="2959418"/>
            <a:ext cx="3002280" cy="287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4610" y="2002155"/>
            <a:ext cx="5970905" cy="286131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20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主控板上还有触摸传感器等输入设备可以参与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RGB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灯的控制，在按键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或按键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B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都能控制灯光效果的基础上，能否增加触摸传感器，用于调节灯的亮度呢？请试一试。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66800" y="1070610"/>
            <a:ext cx="12312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挑战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1"/>
            </p:custDataLst>
          </p:nvPr>
        </p:nvSpPr>
        <p:spPr>
          <a:xfrm>
            <a:off x="190500" y="110426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P53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83475" y="5029200"/>
            <a:ext cx="33508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主控板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p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课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  </a:t>
            </a:r>
            <a:r>
              <a:rPr altLang="en-US" sz="2800" dirty="0">
                <a:solidFill>
                  <a:schemeClr val="bg1"/>
                </a:solidFill>
                <a:sym typeface="+mn-ea"/>
              </a:rPr>
              <a:t>开关量与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“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或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”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运算</a:t>
            </a:r>
            <a:endParaRPr lang="zh-CN" altLang="en-US" sz="2800" dirty="0">
              <a:solidFill>
                <a:schemeClr val="bg1"/>
              </a:solidFill>
              <a:sym typeface="+mn-ea"/>
            </a:endParaRPr>
          </a:p>
        </p:txBody>
      </p:sp>
      <p:grpSp>
        <p:nvGrpSpPr>
          <p:cNvPr id="104" name="组合 104"/>
          <p:cNvGrpSpPr/>
          <p:nvPr/>
        </p:nvGrpSpPr>
        <p:grpSpPr>
          <a:xfrm>
            <a:off x="8082280" y="2602230"/>
            <a:ext cx="2103120" cy="1775460"/>
            <a:chOff x="6576" y="226442"/>
            <a:chExt cx="3058" cy="2814"/>
          </a:xfrm>
        </p:grpSpPr>
        <p:pic>
          <p:nvPicPr>
            <p:cNvPr id="96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76" y="226442"/>
              <a:ext cx="3058" cy="28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3" name="矩形 103"/>
            <p:cNvSpPr/>
            <p:nvPr/>
          </p:nvSpPr>
          <p:spPr>
            <a:xfrm>
              <a:off x="7162" y="228002"/>
              <a:ext cx="924" cy="333"/>
            </a:xfrm>
            <a:prstGeom prst="rect">
              <a:avLst/>
            </a:prstGeom>
            <a:solidFill>
              <a:srgbClr val="E4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1357630"/>
            <a:ext cx="9570720" cy="1576705"/>
          </a:xfrm>
        </p:spPr>
        <p:txBody>
          <a:bodyPr/>
          <a:lstStyle/>
          <a:p>
            <a:r>
              <a:rPr lang="zh-CN" altLang="en-US"/>
              <a:t>谢谢大家</a:t>
            </a:r>
            <a:endParaRPr lang="zh-CN" altLang="en-US"/>
          </a:p>
        </p:txBody>
      </p:sp>
      <p:pic>
        <p:nvPicPr>
          <p:cNvPr id="4" name="图片 3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1970" y="1306195"/>
            <a:ext cx="5405120" cy="4246245"/>
          </a:xfrm>
          <a:prstGeom prst="rect">
            <a:avLst/>
          </a:prstGeom>
        </p:spPr>
        <p:txBody>
          <a:bodyPr wrap="square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开关量是指只有两种状态的量，可以表示为“开”和“关”。例如电灯的点亮和熄灭、窗户的开和关。在设备中，开关量可以通过接触器的触点、空气开关等产生，一般用来控制电机、照明灯（图 2.2.1）等。处于信息时代，开关量在智能家居、智慧交通等领域有广泛的应用。例如，智能家居中的门窗传感器可以监测门窗的开关状态；智慧交通中的 ETC（不停车电子收费系统）助力车辆快速通过。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20635" y="4954270"/>
            <a:ext cx="2046605" cy="321945"/>
          </a:xfrm>
          <a:prstGeom prst="rect">
            <a:avLst/>
          </a:prstGeom>
        </p:spPr>
        <p:txBody>
          <a:bodyPr>
            <a:noAutofit/>
          </a:bodyPr>
          <a:p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图 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2.2.1</a:t>
            </a:r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　照明灯</a:t>
            </a:r>
            <a:endParaRPr lang="zh-CN" altLang="en-US" sz="1600">
              <a:solidFill>
                <a:srgbClr val="231F20"/>
              </a:solidFill>
              <a:latin typeface="方正楷体_GBK"/>
              <a:ea typeface="方正楷体_GBK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304165" y="192405"/>
            <a:ext cx="9626600" cy="544830"/>
          </a:xfrm>
        </p:spPr>
        <p:txBody>
          <a:bodyPr/>
          <a:p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课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  </a:t>
            </a:r>
            <a:r>
              <a:rPr altLang="en-US" sz="2800" dirty="0">
                <a:solidFill>
                  <a:schemeClr val="bg1"/>
                </a:solidFill>
                <a:sym typeface="+mn-ea"/>
              </a:rPr>
              <a:t>开关量与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“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或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”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运算</a:t>
            </a:r>
            <a:endParaRPr lang="zh-CN" altLang="en-US" sz="2800" dirty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380" t="4257" r="1759" b="4526"/>
          <a:stretch>
            <a:fillRect/>
          </a:stretch>
        </p:blipFill>
        <p:spPr>
          <a:xfrm>
            <a:off x="6462395" y="1493520"/>
            <a:ext cx="2768600" cy="1935480"/>
          </a:xfrm>
          <a:prstGeom prst="roundRect">
            <a:avLst>
              <a:gd name="adj" fmla="val 8622"/>
            </a:avLst>
          </a:prstGeom>
        </p:spPr>
      </p:pic>
      <p:pic>
        <p:nvPicPr>
          <p:cNvPr id="2" name="图片 1" descr="jimeng-2025-09-06-9606-请把这个图片中的灯点亮，发光"/>
          <p:cNvPicPr>
            <a:picLocks noChangeAspect="1"/>
          </p:cNvPicPr>
          <p:nvPr/>
        </p:nvPicPr>
        <p:blipFill>
          <a:blip r:embed="rId2"/>
          <a:srcRect t="16241" r="306" b="15250"/>
          <a:stretch>
            <a:fillRect/>
          </a:stretch>
        </p:blipFill>
        <p:spPr>
          <a:xfrm>
            <a:off x="8455660" y="2316480"/>
            <a:ext cx="3239135" cy="2226310"/>
          </a:xfrm>
          <a:prstGeom prst="roundRect">
            <a:avLst>
              <a:gd name="adj" fmla="val 15405"/>
            </a:avLst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1985456" y="1820930"/>
            <a:ext cx="71755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5200" spc="-200">
                <a:solidFill>
                  <a:srgbClr val="FFFFFF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01</a:t>
            </a:r>
            <a:endParaRPr lang="en-US" sz="5200" spc="-200">
              <a:solidFill>
                <a:srgbClr val="FFFFFF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985645" y="1821180"/>
            <a:ext cx="4075430" cy="901700"/>
            <a:chOff x="1678" y="2959"/>
            <a:chExt cx="6418" cy="1420"/>
          </a:xfrm>
        </p:grpSpPr>
        <p:sp>
          <p:nvSpPr>
            <p:cNvPr id="70" name="清华大学活动主题大标题"/>
            <p:cNvSpPr txBox="1"/>
            <p:nvPr>
              <p:custDataLst>
                <p:tags r:id="rId3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90000" charset="-122"/>
                  <a:ea typeface="思源黑体" panose="020B0500000000090000" charset="-122"/>
                  <a:cs typeface="思源黑体" panose="020B0500000000090000" charset="-122"/>
                  <a:sym typeface="思源黑体" panose="020B050000000009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sz="5200" b="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副标题文字副标题文字副标题文字"/>
            <p:cNvSpPr txBox="1"/>
            <p:nvPr>
              <p:custDataLst>
                <p:tags r:id="rId4"/>
              </p:custDataLst>
            </p:nvPr>
          </p:nvSpPr>
          <p:spPr>
            <a:xfrm>
              <a:off x="3376" y="3076"/>
              <a:ext cx="472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开关量的表达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985645" y="3143885"/>
            <a:ext cx="4075430" cy="901700"/>
            <a:chOff x="1678" y="2959"/>
            <a:chExt cx="6418" cy="1420"/>
          </a:xfrm>
        </p:grpSpPr>
        <p:sp>
          <p:nvSpPr>
            <p:cNvPr id="6" name="清华大学活动主题大标题"/>
            <p:cNvSpPr txBox="1"/>
            <p:nvPr>
              <p:custDataLst>
                <p:tags r:id="rId6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90000" charset="-122"/>
                  <a:ea typeface="思源黑体" panose="020B0500000000090000" charset="-122"/>
                  <a:cs typeface="思源黑体" panose="020B0500000000090000" charset="-122"/>
                  <a:sym typeface="思源黑体" panose="020B050000000009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sz="5200" b="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副标题文字副标题文字副标题文字"/>
            <p:cNvSpPr txBox="1"/>
            <p:nvPr>
              <p:custDataLst>
                <p:tags r:id="rId7"/>
              </p:custDataLst>
            </p:nvPr>
          </p:nvSpPr>
          <p:spPr>
            <a:xfrm>
              <a:off x="3376" y="3076"/>
              <a:ext cx="472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开关量的应用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1985645" y="4466590"/>
            <a:ext cx="4679950" cy="901700"/>
            <a:chOff x="1678" y="2959"/>
            <a:chExt cx="7370" cy="1420"/>
          </a:xfrm>
        </p:grpSpPr>
        <p:sp>
          <p:nvSpPr>
            <p:cNvPr id="10" name="清华大学活动主题大标题"/>
            <p:cNvSpPr txBox="1"/>
            <p:nvPr>
              <p:custDataLst>
                <p:tags r:id="rId9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90000" charset="-122"/>
                  <a:ea typeface="思源黑体" panose="020B0500000000090000" charset="-122"/>
                  <a:cs typeface="思源黑体" panose="020B0500000000090000" charset="-122"/>
                  <a:sym typeface="思源黑体" panose="020B050000000009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sz="5200" b="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副标题文字副标题文字副标题文字"/>
            <p:cNvSpPr txBox="1"/>
            <p:nvPr>
              <p:custDataLst>
                <p:tags r:id="rId10"/>
              </p:custDataLst>
            </p:nvPr>
          </p:nvSpPr>
          <p:spPr>
            <a:xfrm>
              <a:off x="2808" y="3076"/>
              <a:ext cx="624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en-US" altLang="zh-CN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或</a:t>
              </a:r>
              <a:r>
                <a:rPr lang="en-US" altLang="zh-CN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”</a:t>
              </a:r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运算的应用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2633980" cy="544830"/>
          </a:xfrm>
        </p:spPr>
        <p:txBody>
          <a:bodyPr/>
          <a:lstStyle/>
          <a:p>
            <a:r>
              <a:rPr altLang="en-US" sz="2800" b="1" spc="200" dirty="0">
                <a:solidFill>
                  <a:schemeClr val="bg1"/>
                </a:solidFill>
                <a:sym typeface="+mn-ea"/>
              </a:rPr>
              <a:t>开关量的表达</a:t>
            </a:r>
            <a:endParaRPr lang="zh-CN" altLang="en-US" sz="2800" b="1" spc="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3740" y="1683385"/>
            <a:ext cx="5667375" cy="174561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20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开关量以两种状态参与设备的控制过程，在一些需要满足多个条件进行控制的情况下，为了便于进行逻辑运算，人们通常以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分别表示逻辑常量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“1”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“0”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，用真值表分析事物的控制过程。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11484" t="2816" r="12817" b="5718"/>
          <a:stretch>
            <a:fillRect/>
          </a:stretch>
        </p:blipFill>
        <p:spPr>
          <a:xfrm>
            <a:off x="7074535" y="1683385"/>
            <a:ext cx="4218940" cy="2867660"/>
          </a:xfrm>
          <a:prstGeom prst="round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010" y="1114425"/>
            <a:ext cx="6102350" cy="1745615"/>
          </a:xfrm>
          <a:prstGeom prst="rect">
            <a:avLst/>
          </a:prstGeom>
        </p:spPr>
        <p:txBody>
          <a:bodyPr>
            <a:noAutofit/>
          </a:bodyPr>
          <a:p>
            <a:pPr indent="522605" algn="just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生活中，有许多开关控制设备的实例。如图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2.2.2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所示，在火车站检票时，我们把车票或身份证放在验票闸机上，如果信息正确，那么闸门打开，人员通过；否则，闸门保持关闭状态，并报警提示，需要重新验证购票信息。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76185" y="4622165"/>
            <a:ext cx="25488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2.2.2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验票闸机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470025" y="283845"/>
            <a:ext cx="2633980" cy="544830"/>
          </a:xfrm>
        </p:spPr>
        <p:txBody>
          <a:bodyPr/>
          <a:lstStyle/>
          <a:p>
            <a:r>
              <a:rPr altLang="en-US" sz="2800" b="1" spc="200" dirty="0">
                <a:solidFill>
                  <a:schemeClr val="bg1"/>
                </a:solidFill>
                <a:sym typeface="+mn-ea"/>
              </a:rPr>
              <a:t>开关量的表达</a:t>
            </a:r>
            <a:endParaRPr lang="zh-CN" altLang="en-US" sz="2800" b="1" spc="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2425" y="3373755"/>
            <a:ext cx="621093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522605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用真值表可以更清晰地分析验票闸机的验证过程，如表2.2.1所示。</a:t>
            </a:r>
            <a:endParaRPr lang="zh-CN" altLang="en-US" sz="16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" name="表格 13"/>
          <p:cNvGraphicFramePr/>
          <p:nvPr/>
        </p:nvGraphicFramePr>
        <p:xfrm>
          <a:off x="501650" y="4731067"/>
          <a:ext cx="6061710" cy="1097280"/>
        </p:xfrm>
        <a:graphic>
          <a:graphicData uri="http://schemas.openxmlformats.org/drawingml/2006/table">
            <a:tbl>
              <a:tblPr/>
              <a:tblGrid>
                <a:gridCol w="1570355"/>
                <a:gridCol w="1082040"/>
                <a:gridCol w="1082040"/>
                <a:gridCol w="1204595"/>
                <a:gridCol w="1122680"/>
              </a:tblGrid>
              <a:tr h="285115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控制因素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布尔值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B05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真值状态</a:t>
                      </a:r>
                      <a:endParaRPr lang="zh-CN" sz="1600">
                        <a:solidFill>
                          <a:srgbClr val="00B05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通过提示灯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闸门状态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115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乘车信息正确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真（</a:t>
                      </a:r>
                      <a:r>
                        <a:rPr lang="en-US" alt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True)</a:t>
                      </a:r>
                      <a:endParaRPr lang="en-US" alt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绿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115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乘车信息错误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假</a:t>
                      </a:r>
                      <a:r>
                        <a:rPr lang="en-US" alt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(flase)</a:t>
                      </a:r>
                      <a:endParaRPr lang="en-US" alt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红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2081530" y="4161790"/>
            <a:ext cx="26676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defTabSz="9144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</a:t>
            </a:r>
            <a:r>
              <a:rPr lang="en-US" altLang="zh-CN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2.2.1 </a:t>
            </a: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闸机验票真值表</a:t>
            </a:r>
            <a:endParaRPr lang="zh-CN" altLang="en-US" sz="16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1开关量在生活中的应用案例：智能门闸(Av452576039,P1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17410" y="2092325"/>
            <a:ext cx="4425315" cy="229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标题 4"/>
          <p:cNvSpPr>
            <a:spLocks noGrp="1"/>
          </p:cNvSpPr>
          <p:nvPr/>
        </p:nvSpPr>
        <p:spPr>
          <a:xfrm>
            <a:off x="1470025" y="283845"/>
            <a:ext cx="2633980" cy="54483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altLang="en-US" sz="2800" b="1" spc="200" dirty="0">
                <a:solidFill>
                  <a:schemeClr val="bg1"/>
                </a:solidFill>
                <a:sym typeface="+mn-ea"/>
              </a:rPr>
              <a:t>开关量的表达</a:t>
            </a:r>
            <a:endParaRPr lang="zh-CN" altLang="en-US" sz="2800" b="1" spc="200" dirty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539" t="6861" r="3859" b="4091"/>
          <a:stretch>
            <a:fillRect/>
          </a:stretch>
        </p:blipFill>
        <p:spPr>
          <a:xfrm>
            <a:off x="7000875" y="1326515"/>
            <a:ext cx="4405630" cy="23266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126730" y="3696335"/>
            <a:ext cx="231838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图 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2.2.3</a:t>
            </a:r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　评选计票</a:t>
            </a:r>
            <a:endParaRPr lang="zh-CN" altLang="en-US" sz="1600">
              <a:solidFill>
                <a:srgbClr val="231F20"/>
              </a:solidFill>
              <a:latin typeface="方正楷体_GBK"/>
              <a:ea typeface="方正楷体_GBK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9460" y="978535"/>
            <a:ext cx="5892800" cy="286131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我们在处理事情时，也经常用开关量做相应决定。如图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2.2.3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所示，班级差额评选“阳光少年”时，计票员会根据唱票员所读内容，进行计票：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读到姓名的同学，票数增加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“1”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，在其姓名下添加一笔；没有读到姓名的同学，票数增加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“0”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，不进行任何操作。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38350" y="3769995"/>
            <a:ext cx="351409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en-US" altLang="zh-CN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2.2.2 “</a:t>
            </a:r>
            <a:r>
              <a:rPr lang="zh-CN" altLang="en-US" sz="16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阳光少年”评选真值表</a:t>
            </a:r>
            <a:endParaRPr lang="zh-CN" altLang="en-US" sz="16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3" name="表格 12"/>
          <p:cNvGraphicFramePr/>
          <p:nvPr>
            <p:custDataLst>
              <p:tags r:id="rId3"/>
            </p:custDataLst>
          </p:nvPr>
        </p:nvGraphicFramePr>
        <p:xfrm>
          <a:off x="589915" y="4364990"/>
          <a:ext cx="6411595" cy="1348740"/>
        </p:xfrm>
        <a:graphic>
          <a:graphicData uri="http://schemas.openxmlformats.org/drawingml/2006/table">
            <a:tbl>
              <a:tblPr/>
              <a:tblGrid>
                <a:gridCol w="1830705"/>
                <a:gridCol w="1527175"/>
                <a:gridCol w="1526540"/>
                <a:gridCol w="1527175"/>
              </a:tblGrid>
              <a:tr h="449580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控制因素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布尔值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B05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真值状态</a:t>
                      </a:r>
                      <a:endParaRPr lang="zh-CN" sz="1600">
                        <a:solidFill>
                          <a:srgbClr val="00B05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“阳光少年”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9580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票数位居前二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真（</a:t>
                      </a:r>
                      <a:r>
                        <a:rPr lang="en-US" alt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True)</a:t>
                      </a:r>
                      <a:endParaRPr lang="en-US" alt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当选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9580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票数落后前二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假</a:t>
                      </a:r>
                      <a:r>
                        <a:rPr lang="en-US" alt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(flase)</a:t>
                      </a:r>
                      <a:endParaRPr lang="en-US" alt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落榜</a:t>
                      </a:r>
                      <a:endParaRPr lang="zh-CN" sz="16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010" y="1633220"/>
            <a:ext cx="11156315" cy="561975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试列举并分析一个运用开关量的案例，将表2.2.3填写完整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1777365" y="3117850"/>
          <a:ext cx="8522970" cy="2567305"/>
        </p:xfrm>
        <a:graphic>
          <a:graphicData uri="http://schemas.openxmlformats.org/drawingml/2006/table">
            <a:tbl>
              <a:tblPr firstRow="1">
                <a:tableStyleId>{0660B408-B3CF-4A94-85FC-2B1E0A45F4A2}</a:tableStyleId>
              </a:tblPr>
              <a:tblGrid>
                <a:gridCol w="1299845"/>
                <a:gridCol w="1960245"/>
                <a:gridCol w="2631440"/>
                <a:gridCol w="2631440"/>
              </a:tblGrid>
              <a:tr h="645160"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控制因素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布尔值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真值状态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事物形态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63182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真（True）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516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 假（Flase）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P49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40530" y="2456815"/>
            <a:ext cx="37109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2.2.1 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(         )真值表</a:t>
            </a:r>
            <a:endParaRPr lang="zh-CN" altLang="en-US" sz="2000">
              <a:solidFill>
                <a:srgbClr val="231F20"/>
              </a:solidFill>
              <a:latin typeface="方正黑体_GBK"/>
              <a:ea typeface="方正黑体_GBK"/>
            </a:endParaRPr>
          </a:p>
        </p:txBody>
      </p:sp>
      <p:sp>
        <p:nvSpPr>
          <p:cNvPr id="11" name="标题 4"/>
          <p:cNvSpPr>
            <a:spLocks noGrp="1"/>
          </p:cNvSpPr>
          <p:nvPr/>
        </p:nvSpPr>
        <p:spPr>
          <a:xfrm>
            <a:off x="1470025" y="283845"/>
            <a:ext cx="2633980" cy="54483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altLang="en-US" sz="2800" b="1" spc="200" dirty="0">
                <a:solidFill>
                  <a:schemeClr val="bg1"/>
                </a:solidFill>
                <a:sym typeface="+mn-ea"/>
              </a:rPr>
              <a:t>开关量的表达</a:t>
            </a:r>
            <a:endParaRPr lang="zh-CN" altLang="en-US" sz="2800" b="1" spc="200" dirty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开关量的应用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949960" y="1082675"/>
            <a:ext cx="9958070" cy="14484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按键开关是我们生活中最常用的控制方式，主控板上有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两个按键，编程时我们可以用按键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、按键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B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来控制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RGB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灯的亮、灭。例如，按下按键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所有灯点亮，按下按键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B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所有灯熄灭，程序如图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2.2.4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所示，效果如图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2.2.5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5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6F9FF">
                  <a:alpha val="100000"/>
                </a:srgbClr>
              </a:clrFrom>
              <a:clrTo>
                <a:srgbClr val="F6F9FF">
                  <a:alpha val="100000"/>
                  <a:alpha val="0"/>
                </a:srgbClr>
              </a:clrTo>
            </a:clrChange>
          </a:blip>
          <a:srcRect l="55847" t="4921" r="2895"/>
          <a:stretch>
            <a:fillRect/>
          </a:stretch>
        </p:blipFill>
        <p:spPr>
          <a:xfrm>
            <a:off x="1220470" y="4086225"/>
            <a:ext cx="2733040" cy="11779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19785" y="530320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图 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2.2.4</a:t>
            </a:r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　按键 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、按键 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B </a:t>
            </a:r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控制 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RGB </a:t>
            </a:r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灯的程序</a:t>
            </a:r>
            <a:endParaRPr lang="zh-CN" altLang="en-US" sz="1600">
              <a:solidFill>
                <a:srgbClr val="231F20"/>
              </a:solidFill>
              <a:latin typeface="方正楷体_GBK"/>
              <a:ea typeface="方正楷体_GBK"/>
            </a:endParaRPr>
          </a:p>
        </p:txBody>
      </p:sp>
      <p:grpSp>
        <p:nvGrpSpPr>
          <p:cNvPr id="100" name="组合 100"/>
          <p:cNvGrpSpPr/>
          <p:nvPr/>
        </p:nvGrpSpPr>
        <p:grpSpPr>
          <a:xfrm>
            <a:off x="5289550" y="3183890"/>
            <a:ext cx="1952625" cy="1776095"/>
            <a:chOff x="2991" y="226462"/>
            <a:chExt cx="3020" cy="2792"/>
          </a:xfrm>
        </p:grpSpPr>
        <p:pic>
          <p:nvPicPr>
            <p:cNvPr id="92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9CBDA">
                    <a:alpha val="100000"/>
                  </a:srgbClr>
                </a:clrFrom>
                <a:clrTo>
                  <a:srgbClr val="B9CBDA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91" y="226462"/>
              <a:ext cx="3021" cy="27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9" name="矩形 99"/>
            <p:cNvSpPr/>
            <p:nvPr/>
          </p:nvSpPr>
          <p:spPr>
            <a:xfrm>
              <a:off x="3545" y="228039"/>
              <a:ext cx="924" cy="333"/>
            </a:xfrm>
            <a:prstGeom prst="rect">
              <a:avLst/>
            </a:prstGeom>
            <a:solidFill>
              <a:srgbClr val="E4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grpSp>
        <p:nvGrpSpPr>
          <p:cNvPr id="104" name="组合 104"/>
          <p:cNvGrpSpPr/>
          <p:nvPr/>
        </p:nvGrpSpPr>
        <p:grpSpPr>
          <a:xfrm>
            <a:off x="7939405" y="3183890"/>
            <a:ext cx="2103120" cy="1775460"/>
            <a:chOff x="6576" y="226442"/>
            <a:chExt cx="3058" cy="2814"/>
          </a:xfrm>
        </p:grpSpPr>
        <p:pic>
          <p:nvPicPr>
            <p:cNvPr id="96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76" y="226442"/>
              <a:ext cx="3058" cy="28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3" name="矩形 103"/>
            <p:cNvSpPr/>
            <p:nvPr/>
          </p:nvSpPr>
          <p:spPr>
            <a:xfrm>
              <a:off x="7162" y="228002"/>
              <a:ext cx="924" cy="333"/>
            </a:xfrm>
            <a:prstGeom prst="rect">
              <a:avLst/>
            </a:prstGeom>
            <a:solidFill>
              <a:srgbClr val="E4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4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6F9FF">
                  <a:alpha val="100000"/>
                </a:srgbClr>
              </a:clrFrom>
              <a:clrTo>
                <a:srgbClr val="F6F9FF">
                  <a:alpha val="100000"/>
                  <a:alpha val="0"/>
                </a:srgbClr>
              </a:clrTo>
            </a:clrChange>
          </a:blip>
          <a:srcRect t="3332" r="45590"/>
          <a:stretch>
            <a:fillRect/>
          </a:stretch>
        </p:blipFill>
        <p:spPr>
          <a:xfrm>
            <a:off x="1126490" y="2785110"/>
            <a:ext cx="3604260" cy="119761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47690" y="5180330"/>
            <a:ext cx="360235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图2.2.5  按键</a:t>
            </a:r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A、B控制RGB灯的效果</a:t>
            </a:r>
            <a:endParaRPr lang="zh-CN" altLang="en-US" sz="1600">
              <a:solidFill>
                <a:srgbClr val="231F20"/>
              </a:solidFill>
              <a:latin typeface="方正楷体_GBK"/>
              <a:ea typeface="方正楷体_GB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7130" y="2571115"/>
            <a:ext cx="1825625" cy="2538095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6354445" y="1588770"/>
            <a:ext cx="3383280" cy="507365"/>
          </a:xfrm>
          <a:prstGeom prst="wedgeRoundRectCallout">
            <a:avLst>
              <a:gd name="adj1" fmla="val 36674"/>
              <a:gd name="adj2" fmla="val 276658"/>
              <a:gd name="adj3" fmla="val 16667"/>
            </a:avLst>
          </a:prstGeom>
          <a:solidFill>
            <a:srgbClr val="D9EFFF"/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流水灯灯效是怎么实现的呢？</a:t>
            </a:r>
            <a:endParaRPr lang="en-US" altLang="zh-CN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清华大学活动主题大标题"/>
          <p:cNvSpPr txBox="1"/>
          <p:nvPr>
            <p:custDataLst>
              <p:tags r:id="rId2"/>
            </p:custDataLst>
          </p:nvPr>
        </p:nvSpPr>
        <p:spPr>
          <a:xfrm>
            <a:off x="460821" y="11333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470025" y="17716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开关量的应用</a:t>
            </a:r>
            <a:endParaRPr lang="zh-CN" altLang="en-US" sz="2800" dirty="0"/>
          </a:p>
        </p:txBody>
      </p:sp>
      <p:sp>
        <p:nvSpPr>
          <p:cNvPr id="13" name="文本框 12"/>
          <p:cNvSpPr txBox="1"/>
          <p:nvPr/>
        </p:nvSpPr>
        <p:spPr>
          <a:xfrm>
            <a:off x="1745615" y="5415915"/>
            <a:ext cx="360235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流水灯效果视频</a:t>
            </a:r>
            <a:endParaRPr lang="zh-CN" altLang="en-US" sz="1600">
              <a:solidFill>
                <a:srgbClr val="231F20"/>
              </a:solidFill>
              <a:latin typeface="方正楷体_GBK"/>
              <a:ea typeface="方正楷体_GBK"/>
            </a:endParaRPr>
          </a:p>
        </p:txBody>
      </p:sp>
      <p:pic>
        <p:nvPicPr>
          <p:cNvPr id="14" name="流水灯效果1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7125" y="1797685"/>
            <a:ext cx="4846955" cy="2953385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1891665" y="4913630"/>
            <a:ext cx="3034665" cy="339725"/>
          </a:xfrm>
          <a:prstGeom prst="roundRect">
            <a:avLst/>
          </a:prstGeom>
          <a:solidFill>
            <a:srgbClr val="D9E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17.xml><?xml version="1.0" encoding="utf-8"?>
<p:tagLst xmlns:p="http://schemas.openxmlformats.org/presentationml/2006/main">
  <p:tag name="KSO_WM_DIAGRAM_VIRTUALLY_FRAME" val="{&quot;height&quot;:311.8,&quot;left&quot;:83.9,&quot;top&quot;:143.4,&quot;width&quot;:849.35}"/>
</p:tagLst>
</file>

<file path=ppt/tags/tag18.xml><?xml version="1.0" encoding="utf-8"?>
<p:tagLst xmlns:p="http://schemas.openxmlformats.org/presentationml/2006/main">
  <p:tag name="KSO_WM_DIAGRAM_VIRTUALLY_FRAME" val="{&quot;height&quot;:311.8,&quot;left&quot;:83.9,&quot;top&quot;:143.4,&quot;width&quot;:849.35}"/>
</p:tagLst>
</file>

<file path=ppt/tags/tag19.xml><?xml version="1.0" encoding="utf-8"?>
<p:tagLst xmlns:p="http://schemas.openxmlformats.org/presentationml/2006/main">
  <p:tag name="KSO_WM_DIAGRAM_VIRTUALLY_FRAME" val="{&quot;height&quot;:311.8,&quot;left&quot;:83.9,&quot;top&quot;:143.4,&quot;width&quot;:849.35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311.8,&quot;left&quot;:83.9,&quot;top&quot;:143.4,&quot;width&quot;:849.35}"/>
</p:tagLst>
</file>

<file path=ppt/tags/tag21.xml><?xml version="1.0" encoding="utf-8"?>
<p:tagLst xmlns:p="http://schemas.openxmlformats.org/presentationml/2006/main">
  <p:tag name="KSO_WM_DIAGRAM_VIRTUALLY_FRAME" val="{&quot;height&quot;:311.8,&quot;left&quot;:83.9,&quot;top&quot;:143.4,&quot;width&quot;:849.35}"/>
</p:tagLst>
</file>

<file path=ppt/tags/tag22.xml><?xml version="1.0" encoding="utf-8"?>
<p:tagLst xmlns:p="http://schemas.openxmlformats.org/presentationml/2006/main">
  <p:tag name="KSO_WM_DIAGRAM_VIRTUALLY_FRAME" val="{&quot;height&quot;:311.8,&quot;left&quot;:83.9,&quot;top&quot;:143.4,&quot;width&quot;:849.35}"/>
</p:tagLst>
</file>

<file path=ppt/tags/tag23.xml><?xml version="1.0" encoding="utf-8"?>
<p:tagLst xmlns:p="http://schemas.openxmlformats.org/presentationml/2006/main">
  <p:tag name="KSO_WM_DIAGRAM_VIRTUALLY_FRAME" val="{&quot;height&quot;:311.8,&quot;left&quot;:83.9,&quot;top&quot;:143.4,&quot;width&quot;:849.35}"/>
</p:tagLst>
</file>

<file path=ppt/tags/tag24.xml><?xml version="1.0" encoding="utf-8"?>
<p:tagLst xmlns:p="http://schemas.openxmlformats.org/presentationml/2006/main">
  <p:tag name="KSO_WM_DIAGRAM_VIRTUALLY_FRAME" val="{&quot;height&quot;:311.8,&quot;left&quot;:83.9,&quot;top&quot;:143.4,&quot;width&quot;:849.35}"/>
</p:tagLst>
</file>

<file path=ppt/tags/tag25.xml><?xml version="1.0" encoding="utf-8"?>
<p:tagLst xmlns:p="http://schemas.openxmlformats.org/presentationml/2006/main">
  <p:tag name="KSO_WM_DIAGRAM_VIRTUALLY_FRAME" val="{&quot;height&quot;:311.8,&quot;left&quot;:83.9,&quot;top&quot;:143.4,&quot;width&quot;:849.35}"/>
</p:tagLst>
</file>

<file path=ppt/tags/tag2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2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2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29.xml><?xml version="1.0" encoding="utf-8"?>
<p:tagLst xmlns:p="http://schemas.openxmlformats.org/presentationml/2006/main">
  <p:tag name="TABLE_ENDDRAG_ORIGIN_RECT" val="504*106"/>
  <p:tag name="TABLE_ENDDRAG_RECT" val="46*364*504*106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1.xml><?xml version="1.0" encoding="utf-8"?>
<p:tagLst xmlns:p="http://schemas.openxmlformats.org/presentationml/2006/main">
  <p:tag name="TABLE_ENDDRAG_ORIGIN_RECT" val="671*203"/>
  <p:tag name="TABLE_ENDDRAG_RECT" val="144*210*671*203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4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9.xml><?xml version="1.0" encoding="utf-8"?>
<p:tagLst xmlns:p="http://schemas.openxmlformats.org/presentationml/2006/main">
  <p:tag name="TABLE_ENDDRAG_ORIGIN_RECT" val="528*191"/>
  <p:tag name="TABLE_ENDDRAG_RECT" val="166*229*528*191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4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resource_record_key" val="{&quot;10&quot;:[50034617,21539937],&quot;29&quot;:[50000283],&quot;70&quot;:[3314426,3322402]}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2166</Words>
  <Application>WPS 演示</Application>
  <PresentationFormat>自定义</PresentationFormat>
  <Paragraphs>320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方正楷体_GBK</vt:lpstr>
      <vt:lpstr>Arial Unicode MS</vt:lpstr>
      <vt:lpstr>Times New Roman</vt:lpstr>
      <vt:lpstr>Microsoft YaHei UI</vt:lpstr>
      <vt:lpstr>方正黑体_GBK</vt:lpstr>
      <vt:lpstr>Calibri</vt:lpstr>
      <vt:lpstr>Office 主题​​</vt:lpstr>
      <vt:lpstr>第2课 开关量与“或”运算</vt:lpstr>
      <vt:lpstr>第2课  开关量与“或”运算</vt:lpstr>
      <vt:lpstr>PowerPoint 演示文稿</vt:lpstr>
      <vt:lpstr>开关量的表达</vt:lpstr>
      <vt:lpstr>开关量的表达</vt:lpstr>
      <vt:lpstr>PowerPoint 演示文稿</vt:lpstr>
      <vt:lpstr>PowerPoint 演示文稿</vt:lpstr>
      <vt:lpstr>开关量的应用</vt:lpstr>
      <vt:lpstr>开关量的应用</vt:lpstr>
      <vt:lpstr>PowerPoint 演示文稿</vt:lpstr>
      <vt:lpstr>“或”运算的应用</vt:lpstr>
      <vt:lpstr>“或”运算的应用</vt:lpstr>
      <vt:lpstr>“或”运算的应用</vt:lpstr>
      <vt:lpstr>“或”运算的应用</vt:lpstr>
      <vt:lpstr>“或”运算的应用</vt:lpstr>
      <vt:lpstr>“或”运算的应用</vt:lpstr>
      <vt:lpstr>第2课  开关量与“或”运算</vt:lpstr>
      <vt:lpstr>谢谢大家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dt</cp:lastModifiedBy>
  <cp:revision>113</cp:revision>
  <dcterms:created xsi:type="dcterms:W3CDTF">2023-12-27T01:51:00Z</dcterms:created>
  <dcterms:modified xsi:type="dcterms:W3CDTF">2025-09-09T06:44:33Z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FE06B5865B864951820D2911E0EFE14C_13</vt:lpwstr>
  </property>
</Properties>
</file>